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351" r:id="rId2"/>
    <p:sldId id="476" r:id="rId3"/>
    <p:sldId id="489" r:id="rId4"/>
    <p:sldId id="484" r:id="rId5"/>
    <p:sldId id="485" r:id="rId6"/>
    <p:sldId id="488" r:id="rId7"/>
    <p:sldId id="490" r:id="rId8"/>
    <p:sldId id="472" r:id="rId9"/>
    <p:sldId id="473" r:id="rId10"/>
    <p:sldId id="486" r:id="rId11"/>
    <p:sldId id="43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 tang" initials="jt" lastIdx="1" clrIdx="0">
    <p:extLst>
      <p:ext uri="{19B8F6BF-5375-455C-9EA6-DF929625EA0E}">
        <p15:presenceInfo xmlns:p15="http://schemas.microsoft.com/office/powerpoint/2012/main" userId="S-1-5-21-2294777299-304657312-1235955825-269609" providerId="AD"/>
      </p:ext>
    </p:extLst>
  </p:cmAuthor>
  <p:cmAuthor id="2" name="Tang Jian" initials="TJ" lastIdx="1" clrIdx="1">
    <p:extLst>
      <p:ext uri="{19B8F6BF-5375-455C-9EA6-DF929625EA0E}">
        <p15:presenceInfo xmlns:p15="http://schemas.microsoft.com/office/powerpoint/2012/main" userId="463d7adbcc7c420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88"/>
    <p:restoredTop sz="94208"/>
  </p:normalViewPr>
  <p:slideViewPr>
    <p:cSldViewPr snapToGrid="0">
      <p:cViewPr varScale="1">
        <p:scale>
          <a:sx n="213" d="100"/>
          <a:sy n="213" d="100"/>
        </p:scale>
        <p:origin x="1720" y="184"/>
      </p:cViewPr>
      <p:guideLst/>
    </p:cSldViewPr>
  </p:slideViewPr>
  <p:notesTextViewPr>
    <p:cViewPr>
      <p:scale>
        <a:sx n="1" d="1"/>
        <a:sy n="1" d="1"/>
      </p:scale>
      <p:origin x="0" y="0"/>
    </p:cViewPr>
  </p:notesTextViewPr>
  <p:sorterViewPr>
    <p:cViewPr>
      <p:scale>
        <a:sx n="100" d="100"/>
        <a:sy n="100" d="100"/>
      </p:scale>
      <p:origin x="0" y="-538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tiff>
</file>

<file path=ppt/media/image2.tiff>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C4C8B7-AC26-4922-A012-A29B57C4ECFE}" type="datetimeFigureOut">
              <a:rPr lang="en-US" smtClean="0"/>
              <a:t>10/24/24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61ABBE-74E0-4DD6-974A-50B8C8A79D8D}" type="slidenum">
              <a:rPr lang="en-US" smtClean="0"/>
              <a:t>‹#›</a:t>
            </a:fld>
            <a:endParaRPr lang="en-US"/>
          </a:p>
        </p:txBody>
      </p:sp>
    </p:spTree>
    <p:extLst>
      <p:ext uri="{BB962C8B-B14F-4D97-AF65-F5344CB8AC3E}">
        <p14:creationId xmlns:p14="http://schemas.microsoft.com/office/powerpoint/2010/main" val="4139890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5CA887-7947-6549-8D76-493BB46BBC87}" type="slidenum">
              <a:rPr lang="en-US" smtClean="0"/>
              <a:t>1</a:t>
            </a:fld>
            <a:endParaRPr lang="en-US"/>
          </a:p>
        </p:txBody>
      </p:sp>
    </p:spTree>
    <p:extLst>
      <p:ext uri="{BB962C8B-B14F-4D97-AF65-F5344CB8AC3E}">
        <p14:creationId xmlns:p14="http://schemas.microsoft.com/office/powerpoint/2010/main" val="1672813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648704A-95B2-4EC6-AB97-449348F56CA3}"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7812649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550655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326862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00000"/>
                </a:solidFill>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48704A-95B2-4EC6-AB97-449348F56CA3}"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396307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48704A-95B2-4EC6-AB97-449348F56CA3}"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30272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648704A-95B2-4EC6-AB97-449348F56CA3}" type="datetimeFigureOut">
              <a:rPr lang="en-US" smtClean="0"/>
              <a:t>10/24/24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84401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48704A-95B2-4EC6-AB97-449348F56CA3}" type="datetimeFigureOut">
              <a:rPr lang="en-US" smtClean="0"/>
              <a:t>10/24/24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2056129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648704A-95B2-4EC6-AB97-449348F56CA3}" type="datetimeFigureOut">
              <a:rPr lang="en-US" smtClean="0"/>
              <a:t>10/24/24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646674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48704A-95B2-4EC6-AB97-449348F56CA3}" type="datetimeFigureOut">
              <a:rPr lang="en-US" smtClean="0"/>
              <a:t>10/24/24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663416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48704A-95B2-4EC6-AB97-449348F56CA3}" type="datetimeFigureOut">
              <a:rPr lang="en-US" smtClean="0"/>
              <a:t>10/24/24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3263692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48704A-95B2-4EC6-AB97-449348F56CA3}" type="datetimeFigureOut">
              <a:rPr lang="en-US" smtClean="0"/>
              <a:t>10/24/24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7746A-4F4E-4097-8693-322D552D3AEE}" type="slidenum">
              <a:rPr lang="en-US" smtClean="0"/>
              <a:t>‹#›</a:t>
            </a:fld>
            <a:endParaRPr lang="en-US"/>
          </a:p>
        </p:txBody>
      </p:sp>
    </p:spTree>
    <p:extLst>
      <p:ext uri="{BB962C8B-B14F-4D97-AF65-F5344CB8AC3E}">
        <p14:creationId xmlns:p14="http://schemas.microsoft.com/office/powerpoint/2010/main" val="1684437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48704A-95B2-4EC6-AB97-449348F56CA3}" type="datetimeFigureOut">
              <a:rPr lang="en-US" smtClean="0"/>
              <a:t>10/24/24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17746A-4F4E-4097-8693-322D552D3AEE}" type="slidenum">
              <a:rPr lang="en-US" smtClean="0"/>
              <a:t>‹#›</a:t>
            </a:fld>
            <a:endParaRPr lang="en-US"/>
          </a:p>
        </p:txBody>
      </p:sp>
    </p:spTree>
    <p:extLst>
      <p:ext uri="{BB962C8B-B14F-4D97-AF65-F5344CB8AC3E}">
        <p14:creationId xmlns:p14="http://schemas.microsoft.com/office/powerpoint/2010/main" val="2031276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jian.tang@hec.c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tiff"/><Relationship Id="rId4" Type="http://schemas.openxmlformats.org/officeDocument/2006/relationships/image" Target="../media/image1.tiff"/></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colab.research.google.com/drive/1wbPpB3fY9YRzebrZq6WkP5HxMuHMQR72?usp=sharing"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9D9AC-0A48-5C41-84B3-605D2ED017A0}"/>
              </a:ext>
            </a:extLst>
          </p:cNvPr>
          <p:cNvSpPr>
            <a:spLocks noGrp="1"/>
          </p:cNvSpPr>
          <p:nvPr>
            <p:ph type="ctrTitle"/>
          </p:nvPr>
        </p:nvSpPr>
        <p:spPr>
          <a:xfrm>
            <a:off x="457153" y="1242856"/>
            <a:ext cx="11039911" cy="1270102"/>
          </a:xfrm>
        </p:spPr>
        <p:txBody>
          <a:bodyPr>
            <a:normAutofit/>
          </a:bodyPr>
          <a:lstStyle/>
          <a:p>
            <a:r>
              <a:rPr lang="en-US" altLang="zh-CN" b="1" dirty="0">
                <a:solidFill>
                  <a:srgbClr val="C00000"/>
                </a:solidFill>
                <a:latin typeface="Times New Roman" panose="02020603050405020304" pitchFamily="18" charset="0"/>
                <a:cs typeface="Times New Roman" panose="02020603050405020304" pitchFamily="18" charset="0"/>
              </a:rPr>
              <a:t>Large</a:t>
            </a:r>
            <a:r>
              <a:rPr lang="zh-CN" altLang="en-US" b="1" dirty="0">
                <a:solidFill>
                  <a:srgbClr val="C00000"/>
                </a:solidFill>
                <a:latin typeface="Times New Roman" panose="02020603050405020304" pitchFamily="18" charset="0"/>
                <a:cs typeface="Times New Roman" panose="02020603050405020304" pitchFamily="18" charset="0"/>
              </a:rPr>
              <a:t> </a:t>
            </a:r>
            <a:r>
              <a:rPr lang="en-US" altLang="zh-CN" b="1" dirty="0">
                <a:solidFill>
                  <a:srgbClr val="C00000"/>
                </a:solidFill>
                <a:latin typeface="Times New Roman" panose="02020603050405020304" pitchFamily="18" charset="0"/>
                <a:cs typeface="Times New Roman" panose="02020603050405020304" pitchFamily="18" charset="0"/>
              </a:rPr>
              <a:t>Language</a:t>
            </a:r>
            <a:r>
              <a:rPr lang="zh-CN" altLang="en-US" b="1" dirty="0">
                <a:solidFill>
                  <a:srgbClr val="C00000"/>
                </a:solidFill>
                <a:latin typeface="Times New Roman" panose="02020603050405020304" pitchFamily="18" charset="0"/>
                <a:cs typeface="Times New Roman" panose="02020603050405020304" pitchFamily="18" charset="0"/>
              </a:rPr>
              <a:t> </a:t>
            </a:r>
            <a:r>
              <a:rPr lang="en-US" altLang="zh-CN" b="1" dirty="0">
                <a:solidFill>
                  <a:srgbClr val="C00000"/>
                </a:solidFill>
                <a:latin typeface="Times New Roman" panose="02020603050405020304" pitchFamily="18" charset="0"/>
                <a:cs typeface="Times New Roman" panose="02020603050405020304" pitchFamily="18" charset="0"/>
              </a:rPr>
              <a:t>Models</a:t>
            </a:r>
            <a:endParaRPr lang="en-US" b="1" dirty="0">
              <a:solidFill>
                <a:srgbClr val="C0000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317F857-EA1C-A54A-AEA4-25926C5432DA}"/>
              </a:ext>
            </a:extLst>
          </p:cNvPr>
          <p:cNvSpPr>
            <a:spLocks noGrp="1"/>
          </p:cNvSpPr>
          <p:nvPr>
            <p:ph type="subTitle" idx="1"/>
          </p:nvPr>
        </p:nvSpPr>
        <p:spPr>
          <a:xfrm>
            <a:off x="1469424" y="2626091"/>
            <a:ext cx="9144000" cy="1655762"/>
          </a:xfrm>
        </p:spPr>
        <p:txBody>
          <a:bodyPr>
            <a:normAutofit lnSpcReduction="10000"/>
          </a:bodyPr>
          <a:lstStyle/>
          <a:p>
            <a:r>
              <a:rPr lang="en-US" altLang="zh-Hans" b="1" dirty="0">
                <a:latin typeface="Times New Roman" panose="02020603050405020304" pitchFamily="18" charset="0"/>
                <a:cs typeface="Times New Roman" panose="02020603050405020304" pitchFamily="18" charset="0"/>
              </a:rPr>
              <a:t>Jian Tang </a:t>
            </a:r>
          </a:p>
          <a:p>
            <a:r>
              <a:rPr lang="en-US" altLang="zh-Hans" dirty="0">
                <a:latin typeface="Times New Roman" panose="02020603050405020304" pitchFamily="18" charset="0"/>
                <a:cs typeface="Times New Roman" panose="02020603050405020304" pitchFamily="18" charset="0"/>
              </a:rPr>
              <a:t>HEC Montreal</a:t>
            </a:r>
          </a:p>
          <a:p>
            <a:r>
              <a:rPr lang="en-US" altLang="zh-Hans" dirty="0">
                <a:latin typeface="Times New Roman" panose="02020603050405020304" pitchFamily="18" charset="0"/>
                <a:cs typeface="Times New Roman" panose="02020603050405020304" pitchFamily="18" charset="0"/>
              </a:rPr>
              <a:t>Mila-Quebec AI Institute</a:t>
            </a:r>
          </a:p>
          <a:p>
            <a:r>
              <a:rPr lang="en-US" altLang="zh-Hans" dirty="0">
                <a:latin typeface="Times New Roman" panose="02020603050405020304" pitchFamily="18" charset="0"/>
                <a:cs typeface="Times New Roman" panose="02020603050405020304" pitchFamily="18" charset="0"/>
              </a:rPr>
              <a:t>Email: </a:t>
            </a:r>
            <a:r>
              <a:rPr lang="en-US" altLang="zh-Hans" dirty="0">
                <a:latin typeface="Times New Roman" panose="02020603050405020304" pitchFamily="18" charset="0"/>
                <a:cs typeface="Times New Roman" panose="02020603050405020304" pitchFamily="18" charset="0"/>
                <a:hlinkClick r:id="rId3"/>
              </a:rPr>
              <a:t>jian.tang@hec.ca</a:t>
            </a:r>
            <a:endParaRPr lang="en-US" altLang="zh-Han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59B210F-6542-8D41-A398-93783A5C51E4}"/>
              </a:ext>
            </a:extLst>
          </p:cNvPr>
          <p:cNvPicPr>
            <a:picLocks noChangeAspect="1"/>
          </p:cNvPicPr>
          <p:nvPr/>
        </p:nvPicPr>
        <p:blipFill rotWithShape="1">
          <a:blip r:embed="rId4"/>
          <a:srcRect t="35666"/>
          <a:stretch/>
        </p:blipFill>
        <p:spPr>
          <a:xfrm>
            <a:off x="3016940" y="4480748"/>
            <a:ext cx="1855659" cy="1193807"/>
          </a:xfrm>
          <a:prstGeom prst="rect">
            <a:avLst/>
          </a:prstGeom>
        </p:spPr>
      </p:pic>
      <p:pic>
        <p:nvPicPr>
          <p:cNvPr id="6" name="Picture 5">
            <a:extLst>
              <a:ext uri="{FF2B5EF4-FFF2-40B4-BE49-F238E27FC236}">
                <a16:creationId xmlns:a16="http://schemas.microsoft.com/office/drawing/2014/main" id="{DA470A74-47AA-064D-9980-4EB15AE5040E}"/>
              </a:ext>
            </a:extLst>
          </p:cNvPr>
          <p:cNvPicPr>
            <a:picLocks noChangeAspect="1"/>
          </p:cNvPicPr>
          <p:nvPr/>
        </p:nvPicPr>
        <p:blipFill>
          <a:blip r:embed="rId5"/>
          <a:stretch>
            <a:fillRect/>
          </a:stretch>
        </p:blipFill>
        <p:spPr>
          <a:xfrm>
            <a:off x="6401453" y="4208366"/>
            <a:ext cx="3421336" cy="1717107"/>
          </a:xfrm>
          <a:prstGeom prst="rect">
            <a:avLst/>
          </a:prstGeom>
        </p:spPr>
      </p:pic>
    </p:spTree>
    <p:extLst>
      <p:ext uri="{BB962C8B-B14F-4D97-AF65-F5344CB8AC3E}">
        <p14:creationId xmlns:p14="http://schemas.microsoft.com/office/powerpoint/2010/main" val="4246571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35CA1-B066-5A14-9A3D-95C410E1E340}"/>
              </a:ext>
            </a:extLst>
          </p:cNvPr>
          <p:cNvSpPr>
            <a:spLocks noGrp="1"/>
          </p:cNvSpPr>
          <p:nvPr>
            <p:ph type="title"/>
          </p:nvPr>
        </p:nvSpPr>
        <p:spPr/>
        <p:txBody>
          <a:bodyPr/>
          <a:lstStyle/>
          <a:p>
            <a:r>
              <a:rPr lang="en-US" altLang="zh-CN" dirty="0"/>
              <a:t>Prompting</a:t>
            </a:r>
            <a:endParaRPr lang="en-CN" dirty="0"/>
          </a:p>
        </p:txBody>
      </p:sp>
      <p:sp>
        <p:nvSpPr>
          <p:cNvPr id="3" name="Content Placeholder 2">
            <a:extLst>
              <a:ext uri="{FF2B5EF4-FFF2-40B4-BE49-F238E27FC236}">
                <a16:creationId xmlns:a16="http://schemas.microsoft.com/office/drawing/2014/main" id="{91B22EDD-0D49-2E92-218A-7BDE278DD6FB}"/>
              </a:ext>
            </a:extLst>
          </p:cNvPr>
          <p:cNvSpPr>
            <a:spLocks noGrp="1"/>
          </p:cNvSpPr>
          <p:nvPr>
            <p:ph idx="1"/>
          </p:nvPr>
        </p:nvSpPr>
        <p:spPr/>
        <p:txBody>
          <a:bodyPr/>
          <a:lstStyle/>
          <a:p>
            <a:r>
              <a:rPr lang="en-US" dirty="0" err="1"/>
              <a:t>Entraînez-vous</a:t>
            </a:r>
            <a:r>
              <a:rPr lang="en-US" dirty="0"/>
              <a:t> sur des </a:t>
            </a:r>
            <a:r>
              <a:rPr lang="en-US" dirty="0" err="1"/>
              <a:t>tâches</a:t>
            </a:r>
            <a:r>
              <a:rPr lang="en-US" dirty="0"/>
              <a:t> de </a:t>
            </a:r>
            <a:r>
              <a:rPr lang="en-US" dirty="0" err="1"/>
              <a:t>modélisation</a:t>
            </a:r>
            <a:r>
              <a:rPr lang="en-US" dirty="0"/>
              <a:t> de </a:t>
            </a:r>
            <a:r>
              <a:rPr lang="en-US" dirty="0" err="1"/>
              <a:t>langage</a:t>
            </a:r>
            <a:r>
              <a:rPr lang="en-US" dirty="0"/>
              <a:t> (LM), </a:t>
            </a:r>
            <a:r>
              <a:rPr lang="en-US" dirty="0" err="1"/>
              <a:t>puis</a:t>
            </a:r>
            <a:r>
              <a:rPr lang="en-US" dirty="0"/>
              <a:t> </a:t>
            </a:r>
            <a:r>
              <a:rPr lang="en-US" dirty="0" err="1"/>
              <a:t>faites</a:t>
            </a:r>
            <a:r>
              <a:rPr lang="en-US" dirty="0"/>
              <a:t> des </a:t>
            </a:r>
            <a:r>
              <a:rPr lang="en-US" dirty="0" err="1"/>
              <a:t>prédictions</a:t>
            </a:r>
            <a:r>
              <a:rPr lang="en-US" dirty="0"/>
              <a:t> sur des </a:t>
            </a:r>
            <a:r>
              <a:rPr lang="en-US" dirty="0" err="1"/>
              <a:t>tâches</a:t>
            </a:r>
            <a:r>
              <a:rPr lang="en-US" dirty="0"/>
              <a:t> </a:t>
            </a:r>
            <a:r>
              <a:rPr lang="en-US" dirty="0" err="1"/>
              <a:t>textuelles</a:t>
            </a:r>
            <a:r>
              <a:rPr lang="en-US" dirty="0"/>
              <a:t>.</a:t>
            </a:r>
          </a:p>
          <a:p>
            <a:r>
              <a:rPr lang="en-US" dirty="0"/>
              <a:t>window.__oai_</a:t>
            </a:r>
            <a:r>
              <a:rPr lang="en-US" dirty="0" err="1"/>
              <a:t>logHTML?window</a:t>
            </a:r>
            <a:r>
              <a:rPr lang="en-US" dirty="0"/>
              <a:t>.__</a:t>
            </a:r>
            <a:r>
              <a:rPr lang="en-US" dirty="0" err="1"/>
              <a:t>oai_logHTML</a:t>
            </a:r>
            <a:r>
              <a:rPr lang="en-US" dirty="0"/>
              <a:t>():window.__</a:t>
            </a:r>
            <a:r>
              <a:rPr lang="en-US" dirty="0" err="1"/>
              <a:t>oai_SSR_HTML</a:t>
            </a:r>
            <a:r>
              <a:rPr lang="en-US" dirty="0"/>
              <a:t>=window.__</a:t>
            </a:r>
            <a:r>
              <a:rPr lang="en-US" dirty="0" err="1"/>
              <a:t>oai_SSR_HTML</a:t>
            </a:r>
            <a:r>
              <a:rPr lang="en-US" dirty="0"/>
              <a:t>||</a:t>
            </a:r>
            <a:r>
              <a:rPr lang="en-US" dirty="0" err="1"/>
              <a:t>Date.now</a:t>
            </a:r>
            <a:r>
              <a:rPr lang="en-US" dirty="0"/>
              <a:t>();</a:t>
            </a:r>
            <a:r>
              <a:rPr lang="en-US" dirty="0" err="1"/>
              <a:t>requestAnimationFrame</a:t>
            </a:r>
            <a:r>
              <a:rPr lang="en-US" dirty="0"/>
              <a:t>((function(){window.__oai_</a:t>
            </a:r>
            <a:r>
              <a:rPr lang="en-US" dirty="0" err="1"/>
              <a:t>logTTI?window</a:t>
            </a:r>
            <a:r>
              <a:rPr lang="en-US" dirty="0"/>
              <a:t>.__</a:t>
            </a:r>
            <a:r>
              <a:rPr lang="en-US" dirty="0" err="1"/>
              <a:t>oai_logTTI</a:t>
            </a:r>
            <a:r>
              <a:rPr lang="en-US" dirty="0"/>
              <a:t>():window.__</a:t>
            </a:r>
            <a:r>
              <a:rPr lang="en-US" dirty="0" err="1"/>
              <a:t>oai_SSR_TTI</a:t>
            </a:r>
            <a:r>
              <a:rPr lang="en-US" dirty="0"/>
              <a:t>=window.__</a:t>
            </a:r>
            <a:r>
              <a:rPr lang="en-US" dirty="0" err="1"/>
              <a:t>oai_SSR_TTI</a:t>
            </a:r>
            <a:r>
              <a:rPr lang="en-US" dirty="0"/>
              <a:t>||</a:t>
            </a:r>
            <a:r>
              <a:rPr lang="en-US" dirty="0" err="1"/>
              <a:t>Date.now</a:t>
            </a:r>
            <a:r>
              <a:rPr lang="en-US" dirty="0"/>
              <a:t>()}))</a:t>
            </a:r>
          </a:p>
        </p:txBody>
      </p:sp>
      <p:pic>
        <p:nvPicPr>
          <p:cNvPr id="4" name="Picture 2" descr="An illustration of three representative methods of prompting LLMs: In-context learning (top) which requires no parameter update of LLMs, Prompt tuning (middle) which adds new prompt tokens to LLMs and optimizes the prompt along with minimal parameter updates at the input layer of LLMs, and Instruction tuning (bottom) which fine-tunes LLMs over multiple tasks-specific prompts, also known as instructions.">
            <a:extLst>
              <a:ext uri="{FF2B5EF4-FFF2-40B4-BE49-F238E27FC236}">
                <a16:creationId xmlns:a16="http://schemas.microsoft.com/office/drawing/2014/main" id="{F4281598-F001-3701-E7CC-5182D04DDB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336" y="2679700"/>
            <a:ext cx="10795000" cy="373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2647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Hans" dirty="0"/>
              <a:t>Thanks!</a:t>
            </a:r>
            <a:endParaRPr lang="en-US" dirty="0"/>
          </a:p>
        </p:txBody>
      </p:sp>
      <p:sp>
        <p:nvSpPr>
          <p:cNvPr id="3" name="Content Placeholder 2"/>
          <p:cNvSpPr>
            <a:spLocks noGrp="1"/>
          </p:cNvSpPr>
          <p:nvPr>
            <p:ph idx="1"/>
          </p:nvPr>
        </p:nvSpPr>
        <p:spPr/>
        <p:txBody>
          <a:bodyPr/>
          <a:lstStyle/>
          <a:p>
            <a:pPr marL="0" indent="0">
              <a:buNone/>
            </a:pPr>
            <a:br>
              <a:rPr lang="en-CA" dirty="0"/>
            </a:br>
            <a:endParaRPr lang="en-US" dirty="0"/>
          </a:p>
        </p:txBody>
      </p:sp>
    </p:spTree>
    <p:extLst>
      <p:ext uri="{BB962C8B-B14F-4D97-AF65-F5344CB8AC3E}">
        <p14:creationId xmlns:p14="http://schemas.microsoft.com/office/powerpoint/2010/main" val="1344937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10FC3-AA3F-4BD3-B87D-CCBEEA6F8F2F}"/>
              </a:ext>
            </a:extLst>
          </p:cNvPr>
          <p:cNvSpPr>
            <a:spLocks noGrp="1"/>
          </p:cNvSpPr>
          <p:nvPr>
            <p:ph type="title"/>
          </p:nvPr>
        </p:nvSpPr>
        <p:spPr/>
        <p:txBody>
          <a:bodyPr/>
          <a:lstStyle/>
          <a:p>
            <a:r>
              <a:rPr lang="en-US" b="1" dirty="0"/>
              <a:t>Aperçu de </a:t>
            </a:r>
            <a:r>
              <a:rPr lang="en-US" b="1" dirty="0" err="1"/>
              <a:t>l'entraînement</a:t>
            </a:r>
            <a:r>
              <a:rPr lang="en-US" b="1" dirty="0"/>
              <a:t> des LLMs</a:t>
            </a:r>
            <a:endParaRPr lang="en-CN" dirty="0"/>
          </a:p>
        </p:txBody>
      </p:sp>
      <p:sp>
        <p:nvSpPr>
          <p:cNvPr id="3" name="Content Placeholder 2">
            <a:extLst>
              <a:ext uri="{FF2B5EF4-FFF2-40B4-BE49-F238E27FC236}">
                <a16:creationId xmlns:a16="http://schemas.microsoft.com/office/drawing/2014/main" id="{2B7A087F-C569-0417-2992-F48910BFD9F1}"/>
              </a:ext>
            </a:extLst>
          </p:cNvPr>
          <p:cNvSpPr>
            <a:spLocks noGrp="1"/>
          </p:cNvSpPr>
          <p:nvPr>
            <p:ph idx="1"/>
          </p:nvPr>
        </p:nvSpPr>
        <p:spPr>
          <a:xfrm>
            <a:off x="838200" y="1690688"/>
            <a:ext cx="10515600" cy="4351338"/>
          </a:xfrm>
        </p:spPr>
        <p:txBody>
          <a:bodyPr/>
          <a:lstStyle/>
          <a:p>
            <a:r>
              <a:rPr lang="en-US" altLang="zh-CN" dirty="0"/>
              <a:t>Pretraining</a:t>
            </a:r>
            <a:r>
              <a:rPr lang="zh-CN" altLang="en-US" dirty="0"/>
              <a:t> </a:t>
            </a:r>
            <a:r>
              <a:rPr lang="en-US" altLang="zh-CN" dirty="0"/>
              <a:t>-&gt;</a:t>
            </a:r>
            <a:r>
              <a:rPr lang="zh-CN" altLang="en-US" dirty="0"/>
              <a:t> </a:t>
            </a:r>
            <a:r>
              <a:rPr lang="en-US" altLang="zh-CN" dirty="0"/>
              <a:t>Supervised</a:t>
            </a:r>
            <a:r>
              <a:rPr lang="zh-CN" altLang="en-US" dirty="0"/>
              <a:t> </a:t>
            </a:r>
            <a:r>
              <a:rPr lang="en-US" altLang="zh-CN" dirty="0"/>
              <a:t>Fine-tuning</a:t>
            </a:r>
            <a:r>
              <a:rPr lang="zh-CN" altLang="en-US" dirty="0"/>
              <a:t> </a:t>
            </a:r>
            <a:r>
              <a:rPr lang="en-US" altLang="zh-CN" dirty="0"/>
              <a:t>(SFT)</a:t>
            </a:r>
            <a:r>
              <a:rPr lang="zh-CN" altLang="en-US" dirty="0"/>
              <a:t> </a:t>
            </a:r>
            <a:r>
              <a:rPr lang="en-US" altLang="zh-CN" dirty="0"/>
              <a:t>-&gt;</a:t>
            </a:r>
            <a:r>
              <a:rPr lang="zh-CN" altLang="en-US" dirty="0"/>
              <a:t> </a:t>
            </a:r>
            <a:r>
              <a:rPr lang="en-US" altLang="zh-CN" dirty="0"/>
              <a:t>Reinforcement</a:t>
            </a:r>
            <a:r>
              <a:rPr lang="zh-CN" altLang="en-US" dirty="0"/>
              <a:t> </a:t>
            </a:r>
            <a:r>
              <a:rPr lang="en-US" altLang="zh-CN" dirty="0"/>
              <a:t>Learning</a:t>
            </a:r>
            <a:r>
              <a:rPr lang="zh-CN" altLang="en-US" dirty="0"/>
              <a:t> </a:t>
            </a:r>
            <a:r>
              <a:rPr lang="en-US" altLang="zh-CN" dirty="0"/>
              <a:t>Human</a:t>
            </a:r>
            <a:r>
              <a:rPr lang="zh-CN" altLang="en-US" dirty="0"/>
              <a:t> </a:t>
            </a:r>
            <a:r>
              <a:rPr lang="en-US" altLang="zh-CN" dirty="0"/>
              <a:t>Feedback</a:t>
            </a:r>
            <a:r>
              <a:rPr lang="zh-CN" altLang="en-US" dirty="0"/>
              <a:t> </a:t>
            </a:r>
            <a:r>
              <a:rPr lang="en-US" altLang="zh-CN" dirty="0"/>
              <a:t>(RLHF)</a:t>
            </a:r>
            <a:endParaRPr lang="en-CN" dirty="0"/>
          </a:p>
        </p:txBody>
      </p:sp>
      <p:pic>
        <p:nvPicPr>
          <p:cNvPr id="4" name="Picture 3">
            <a:extLst>
              <a:ext uri="{FF2B5EF4-FFF2-40B4-BE49-F238E27FC236}">
                <a16:creationId xmlns:a16="http://schemas.microsoft.com/office/drawing/2014/main" id="{8B46EC9C-31B7-F7F5-4E40-293DFB5C74A7}"/>
              </a:ext>
            </a:extLst>
          </p:cNvPr>
          <p:cNvPicPr>
            <a:picLocks noChangeAspect="1"/>
          </p:cNvPicPr>
          <p:nvPr/>
        </p:nvPicPr>
        <p:blipFill>
          <a:blip r:embed="rId2"/>
          <a:stretch>
            <a:fillRect/>
          </a:stretch>
        </p:blipFill>
        <p:spPr>
          <a:xfrm>
            <a:off x="1588246" y="2749071"/>
            <a:ext cx="8019229" cy="3743804"/>
          </a:xfrm>
          <a:prstGeom prst="rect">
            <a:avLst/>
          </a:prstGeom>
        </p:spPr>
      </p:pic>
    </p:spTree>
    <p:extLst>
      <p:ext uri="{BB962C8B-B14F-4D97-AF65-F5344CB8AC3E}">
        <p14:creationId xmlns:p14="http://schemas.microsoft.com/office/powerpoint/2010/main" val="7777688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F9DDF-73F9-6735-873F-FC8456F8CB90}"/>
              </a:ext>
            </a:extLst>
          </p:cNvPr>
          <p:cNvSpPr>
            <a:spLocks noGrp="1"/>
          </p:cNvSpPr>
          <p:nvPr>
            <p:ph type="title"/>
          </p:nvPr>
        </p:nvSpPr>
        <p:spPr/>
        <p:txBody>
          <a:bodyPr/>
          <a:lstStyle/>
          <a:p>
            <a:r>
              <a:rPr lang="en-US" altLang="zh-CN" dirty="0"/>
              <a:t>Plan</a:t>
            </a:r>
            <a:endParaRPr lang="en-CN" dirty="0"/>
          </a:p>
        </p:txBody>
      </p:sp>
      <p:sp>
        <p:nvSpPr>
          <p:cNvPr id="3" name="Content Placeholder 2">
            <a:extLst>
              <a:ext uri="{FF2B5EF4-FFF2-40B4-BE49-F238E27FC236}">
                <a16:creationId xmlns:a16="http://schemas.microsoft.com/office/drawing/2014/main" id="{96902EDD-BBBA-D191-0764-558CB3C54C23}"/>
              </a:ext>
            </a:extLst>
          </p:cNvPr>
          <p:cNvSpPr>
            <a:spLocks noGrp="1"/>
          </p:cNvSpPr>
          <p:nvPr>
            <p:ph idx="1"/>
          </p:nvPr>
        </p:nvSpPr>
        <p:spPr/>
        <p:txBody>
          <a:bodyPr/>
          <a:lstStyle/>
          <a:p>
            <a:r>
              <a:rPr lang="en-US" dirty="0" err="1"/>
              <a:t>Ajustement</a:t>
            </a:r>
            <a:r>
              <a:rPr lang="en-US" dirty="0"/>
              <a:t> fin (Fine-tuning)</a:t>
            </a:r>
          </a:p>
          <a:p>
            <a:endParaRPr lang="en-US" dirty="0"/>
          </a:p>
          <a:p>
            <a:r>
              <a:rPr lang="en-US" dirty="0" err="1"/>
              <a:t>Ajustement</a:t>
            </a:r>
            <a:r>
              <a:rPr lang="en-US" dirty="0"/>
              <a:t> des instructions (Instruction Tuning)</a:t>
            </a:r>
          </a:p>
          <a:p>
            <a:endParaRPr lang="en-US" dirty="0"/>
          </a:p>
          <a:p>
            <a:r>
              <a:rPr lang="en-US" dirty="0" err="1"/>
              <a:t>Saisie</a:t>
            </a:r>
            <a:r>
              <a:rPr lang="en-US" dirty="0"/>
              <a:t> de </a:t>
            </a:r>
            <a:r>
              <a:rPr lang="en-US" dirty="0" err="1"/>
              <a:t>consignes</a:t>
            </a:r>
            <a:r>
              <a:rPr lang="en-US" dirty="0"/>
              <a:t> (Prompting)</a:t>
            </a:r>
            <a:endParaRPr lang="en-CN" dirty="0"/>
          </a:p>
        </p:txBody>
      </p:sp>
    </p:spTree>
    <p:extLst>
      <p:ext uri="{BB962C8B-B14F-4D97-AF65-F5344CB8AC3E}">
        <p14:creationId xmlns:p14="http://schemas.microsoft.com/office/powerpoint/2010/main" val="727578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8059E-F3AD-4ACA-2558-CA4996FB2D4C}"/>
              </a:ext>
            </a:extLst>
          </p:cNvPr>
          <p:cNvSpPr>
            <a:spLocks noGrp="1"/>
          </p:cNvSpPr>
          <p:nvPr>
            <p:ph type="title"/>
          </p:nvPr>
        </p:nvSpPr>
        <p:spPr/>
        <p:txBody>
          <a:bodyPr/>
          <a:lstStyle/>
          <a:p>
            <a:r>
              <a:rPr lang="en-US" b="1" dirty="0" err="1"/>
              <a:t>Apprentissage</a:t>
            </a:r>
            <a:r>
              <a:rPr lang="en-US" b="1" dirty="0"/>
              <a:t> Multi-</a:t>
            </a:r>
            <a:r>
              <a:rPr lang="en-US" b="1" dirty="0" err="1"/>
              <a:t>tâches</a:t>
            </a:r>
            <a:r>
              <a:rPr lang="en-US" b="1" dirty="0"/>
              <a:t> Standard</a:t>
            </a:r>
            <a:endParaRPr lang="en-US" dirty="0"/>
          </a:p>
        </p:txBody>
      </p:sp>
      <p:sp>
        <p:nvSpPr>
          <p:cNvPr id="3" name="Content Placeholder 2">
            <a:extLst>
              <a:ext uri="{FF2B5EF4-FFF2-40B4-BE49-F238E27FC236}">
                <a16:creationId xmlns:a16="http://schemas.microsoft.com/office/drawing/2014/main" id="{9CEA753E-12E2-8D9D-499F-F4139D7AEFEE}"/>
              </a:ext>
            </a:extLst>
          </p:cNvPr>
          <p:cNvSpPr>
            <a:spLocks noGrp="1"/>
          </p:cNvSpPr>
          <p:nvPr>
            <p:ph idx="1"/>
          </p:nvPr>
        </p:nvSpPr>
        <p:spPr/>
        <p:txBody>
          <a:bodyPr/>
          <a:lstStyle/>
          <a:p>
            <a:pPr>
              <a:buFont typeface="Arial" panose="020B0604020202020204" pitchFamily="34" charset="0"/>
              <a:buChar char="•"/>
            </a:pPr>
            <a:r>
              <a:rPr lang="en-US" dirty="0" err="1"/>
              <a:t>Entraîner</a:t>
            </a:r>
            <a:r>
              <a:rPr lang="en-US" dirty="0"/>
              <a:t> un </a:t>
            </a:r>
            <a:r>
              <a:rPr lang="en-US" dirty="0" err="1"/>
              <a:t>réseau</a:t>
            </a:r>
            <a:r>
              <a:rPr lang="en-US" dirty="0"/>
              <a:t> neuronal pour </a:t>
            </a:r>
            <a:r>
              <a:rPr lang="en-US" dirty="0" err="1"/>
              <a:t>plusieurs</a:t>
            </a:r>
            <a:r>
              <a:rPr lang="en-US" dirty="0"/>
              <a:t> </a:t>
            </a:r>
            <a:r>
              <a:rPr lang="en-US" dirty="0" err="1"/>
              <a:t>tâches</a:t>
            </a:r>
            <a:r>
              <a:rPr lang="en-US" dirty="0"/>
              <a:t> </a:t>
            </a:r>
            <a:r>
              <a:rPr lang="en-US" dirty="0" err="1"/>
              <a:t>différentes</a:t>
            </a:r>
            <a:endParaRPr lang="en-US" dirty="0"/>
          </a:p>
        </p:txBody>
      </p:sp>
      <p:pic>
        <p:nvPicPr>
          <p:cNvPr id="6" name="Picture 5">
            <a:extLst>
              <a:ext uri="{FF2B5EF4-FFF2-40B4-BE49-F238E27FC236}">
                <a16:creationId xmlns:a16="http://schemas.microsoft.com/office/drawing/2014/main" id="{6E25572E-9036-5063-DC11-D9488EE8CE3A}"/>
              </a:ext>
            </a:extLst>
          </p:cNvPr>
          <p:cNvPicPr>
            <a:picLocks noChangeAspect="1"/>
          </p:cNvPicPr>
          <p:nvPr/>
        </p:nvPicPr>
        <p:blipFill>
          <a:blip r:embed="rId2"/>
          <a:stretch>
            <a:fillRect/>
          </a:stretch>
        </p:blipFill>
        <p:spPr>
          <a:xfrm>
            <a:off x="1665941" y="2858593"/>
            <a:ext cx="7772400" cy="1807284"/>
          </a:xfrm>
          <a:prstGeom prst="rect">
            <a:avLst/>
          </a:prstGeom>
        </p:spPr>
      </p:pic>
    </p:spTree>
    <p:extLst>
      <p:ext uri="{BB962C8B-B14F-4D97-AF65-F5344CB8AC3E}">
        <p14:creationId xmlns:p14="http://schemas.microsoft.com/office/powerpoint/2010/main" val="3903326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6A622-8ACF-2380-B8EA-2EDE5A64E2F2}"/>
              </a:ext>
            </a:extLst>
          </p:cNvPr>
          <p:cNvSpPr>
            <a:spLocks noGrp="1"/>
          </p:cNvSpPr>
          <p:nvPr>
            <p:ph type="title"/>
          </p:nvPr>
        </p:nvSpPr>
        <p:spPr/>
        <p:txBody>
          <a:bodyPr/>
          <a:lstStyle/>
          <a:p>
            <a:r>
              <a:rPr lang="en-US" altLang="zh-CN" dirty="0"/>
              <a:t>Pre-train</a:t>
            </a:r>
            <a:r>
              <a:rPr lang="zh-CN" altLang="en-US" dirty="0"/>
              <a:t> </a:t>
            </a:r>
            <a:r>
              <a:rPr lang="en-US" altLang="zh-CN" dirty="0"/>
              <a:t>and</a:t>
            </a:r>
            <a:r>
              <a:rPr lang="zh-CN" altLang="en-US" dirty="0"/>
              <a:t> </a:t>
            </a:r>
            <a:r>
              <a:rPr lang="en-US" altLang="zh-CN" dirty="0"/>
              <a:t>Fine-tune</a:t>
            </a:r>
            <a:r>
              <a:rPr lang="zh-CN" altLang="en-US" dirty="0"/>
              <a:t> </a:t>
            </a:r>
            <a:r>
              <a:rPr lang="en-US" altLang="zh-CN" dirty="0"/>
              <a:t>Framework</a:t>
            </a:r>
            <a:endParaRPr lang="en-CN" dirty="0"/>
          </a:p>
        </p:txBody>
      </p:sp>
      <p:sp>
        <p:nvSpPr>
          <p:cNvPr id="3" name="Content Placeholder 2">
            <a:extLst>
              <a:ext uri="{FF2B5EF4-FFF2-40B4-BE49-F238E27FC236}">
                <a16:creationId xmlns:a16="http://schemas.microsoft.com/office/drawing/2014/main" id="{912B3A3C-8AD2-B89E-F3E2-525FA961268E}"/>
              </a:ext>
            </a:extLst>
          </p:cNvPr>
          <p:cNvSpPr>
            <a:spLocks noGrp="1"/>
          </p:cNvSpPr>
          <p:nvPr>
            <p:ph idx="1"/>
          </p:nvPr>
        </p:nvSpPr>
        <p:spPr/>
        <p:txBody>
          <a:bodyPr/>
          <a:lstStyle/>
          <a:p>
            <a:pPr>
              <a:buFont typeface="Arial" panose="020B0604020202020204" pitchFamily="34" charset="0"/>
              <a:buChar char="•"/>
            </a:pPr>
            <a:r>
              <a:rPr lang="en-US" dirty="0" err="1"/>
              <a:t>Pré-entraîner</a:t>
            </a:r>
            <a:r>
              <a:rPr lang="en-US" dirty="0"/>
              <a:t> un </a:t>
            </a:r>
            <a:r>
              <a:rPr lang="en-US" dirty="0" err="1"/>
              <a:t>modèle</a:t>
            </a:r>
            <a:r>
              <a:rPr lang="en-US" dirty="0"/>
              <a:t> sur un ensemble de </a:t>
            </a:r>
            <a:r>
              <a:rPr lang="en-US" dirty="0" err="1"/>
              <a:t>tâches</a:t>
            </a:r>
            <a:r>
              <a:rPr lang="en-US" dirty="0"/>
              <a:t> </a:t>
            </a:r>
            <a:r>
              <a:rPr lang="en-US" dirty="0" err="1"/>
              <a:t>puis</a:t>
            </a:r>
            <a:r>
              <a:rPr lang="en-US" dirty="0"/>
              <a:t> </a:t>
            </a:r>
            <a:r>
              <a:rPr lang="en-US" dirty="0" err="1"/>
              <a:t>l'affiner</a:t>
            </a:r>
            <a:r>
              <a:rPr lang="en-US" dirty="0"/>
              <a:t> sur de </a:t>
            </a:r>
            <a:r>
              <a:rPr lang="en-US" dirty="0" err="1"/>
              <a:t>nouvelles</a:t>
            </a:r>
            <a:r>
              <a:rPr lang="en-US" dirty="0"/>
              <a:t> taches</a:t>
            </a:r>
          </a:p>
          <a:p>
            <a:pPr lvl="1"/>
            <a:r>
              <a:rPr lang="en-US" dirty="0"/>
              <a:t>Par </a:t>
            </a:r>
            <a:r>
              <a:rPr lang="en-US" dirty="0" err="1"/>
              <a:t>exemple</a:t>
            </a:r>
            <a:r>
              <a:rPr lang="en-US" dirty="0"/>
              <a:t> : </a:t>
            </a:r>
            <a:r>
              <a:rPr lang="en-US" dirty="0" err="1"/>
              <a:t>Pré-entraîner</a:t>
            </a:r>
            <a:r>
              <a:rPr lang="en-US" dirty="0"/>
              <a:t> un LLM </a:t>
            </a:r>
            <a:r>
              <a:rPr lang="en-US" dirty="0" err="1"/>
              <a:t>puis</a:t>
            </a:r>
            <a:r>
              <a:rPr lang="en-US" dirty="0"/>
              <a:t> </a:t>
            </a:r>
            <a:r>
              <a:rPr lang="en-US" dirty="0" err="1"/>
              <a:t>l'affiner</a:t>
            </a:r>
            <a:r>
              <a:rPr lang="en-US" dirty="0"/>
              <a:t> avec </a:t>
            </a:r>
            <a:r>
              <a:rPr lang="en-US" dirty="0" err="1"/>
              <a:t>une</a:t>
            </a:r>
            <a:r>
              <a:rPr lang="en-US" dirty="0"/>
              <a:t> </a:t>
            </a:r>
            <a:r>
              <a:rPr lang="en-US" dirty="0" err="1"/>
              <a:t>tâche</a:t>
            </a:r>
            <a:r>
              <a:rPr lang="en-US" dirty="0"/>
              <a:t> de classification</a:t>
            </a:r>
          </a:p>
          <a:p>
            <a:endParaRPr lang="en-CN" dirty="0"/>
          </a:p>
        </p:txBody>
      </p:sp>
      <p:pic>
        <p:nvPicPr>
          <p:cNvPr id="4" name="Picture 3">
            <a:extLst>
              <a:ext uri="{FF2B5EF4-FFF2-40B4-BE49-F238E27FC236}">
                <a16:creationId xmlns:a16="http://schemas.microsoft.com/office/drawing/2014/main" id="{C0DCAFCF-E49D-806C-13A8-8EB5AB29F276}"/>
              </a:ext>
            </a:extLst>
          </p:cNvPr>
          <p:cNvPicPr>
            <a:picLocks noChangeAspect="1"/>
          </p:cNvPicPr>
          <p:nvPr/>
        </p:nvPicPr>
        <p:blipFill>
          <a:blip r:embed="rId2"/>
          <a:stretch>
            <a:fillRect/>
          </a:stretch>
        </p:blipFill>
        <p:spPr>
          <a:xfrm>
            <a:off x="2024530" y="3536487"/>
            <a:ext cx="7772400" cy="2342953"/>
          </a:xfrm>
          <a:prstGeom prst="rect">
            <a:avLst/>
          </a:prstGeom>
        </p:spPr>
      </p:pic>
    </p:spTree>
    <p:extLst>
      <p:ext uri="{BB962C8B-B14F-4D97-AF65-F5344CB8AC3E}">
        <p14:creationId xmlns:p14="http://schemas.microsoft.com/office/powerpoint/2010/main" val="1886688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BE58C-DEFF-EE94-B7A8-CC0508957B34}"/>
              </a:ext>
            </a:extLst>
          </p:cNvPr>
          <p:cNvSpPr>
            <a:spLocks noGrp="1"/>
          </p:cNvSpPr>
          <p:nvPr>
            <p:ph type="title"/>
          </p:nvPr>
        </p:nvSpPr>
        <p:spPr/>
        <p:txBody>
          <a:bodyPr/>
          <a:lstStyle/>
          <a:p>
            <a:r>
              <a:rPr lang="en-US" altLang="zh-CN" dirty="0"/>
              <a:t>Full</a:t>
            </a:r>
            <a:r>
              <a:rPr lang="zh-CN" altLang="en-US" dirty="0"/>
              <a:t> </a:t>
            </a:r>
            <a:r>
              <a:rPr lang="en-US" altLang="zh-CN" dirty="0"/>
              <a:t>Fine-tuning</a:t>
            </a:r>
            <a:endParaRPr lang="en-CN" dirty="0"/>
          </a:p>
        </p:txBody>
      </p:sp>
      <p:sp>
        <p:nvSpPr>
          <p:cNvPr id="3" name="Content Placeholder 2">
            <a:extLst>
              <a:ext uri="{FF2B5EF4-FFF2-40B4-BE49-F238E27FC236}">
                <a16:creationId xmlns:a16="http://schemas.microsoft.com/office/drawing/2014/main" id="{107DF4B0-3551-E409-2764-8AEB06517803}"/>
              </a:ext>
            </a:extLst>
          </p:cNvPr>
          <p:cNvSpPr>
            <a:spLocks noGrp="1"/>
          </p:cNvSpPr>
          <p:nvPr>
            <p:ph idx="1"/>
          </p:nvPr>
        </p:nvSpPr>
        <p:spPr/>
        <p:txBody>
          <a:bodyPr/>
          <a:lstStyle/>
          <a:p>
            <a:r>
              <a:rPr lang="en-US" altLang="zh-CN" dirty="0"/>
              <a:t>Fine-tuning</a:t>
            </a:r>
            <a:r>
              <a:rPr lang="zh-CN" altLang="en-US" dirty="0"/>
              <a:t> </a:t>
            </a:r>
            <a:r>
              <a:rPr lang="en-US" dirty="0" err="1"/>
              <a:t>tous</a:t>
            </a:r>
            <a:r>
              <a:rPr lang="en-US" dirty="0"/>
              <a:t> les </a:t>
            </a:r>
            <a:r>
              <a:rPr lang="en-US" dirty="0" err="1"/>
              <a:t>paramètres</a:t>
            </a:r>
            <a:r>
              <a:rPr lang="en-US" dirty="0"/>
              <a:t> des LLMs </a:t>
            </a:r>
            <a:r>
              <a:rPr lang="en-US" dirty="0" err="1"/>
              <a:t>est</a:t>
            </a:r>
            <a:r>
              <a:rPr lang="en-US" dirty="0"/>
              <a:t> trop </a:t>
            </a:r>
            <a:r>
              <a:rPr lang="en-US" dirty="0" err="1"/>
              <a:t>coûteux</a:t>
            </a:r>
            <a:r>
              <a:rPr lang="en-US" dirty="0"/>
              <a:t>.</a:t>
            </a:r>
            <a:endParaRPr lang="en-US" altLang="zh-CN" dirty="0"/>
          </a:p>
          <a:p>
            <a:endParaRPr lang="en-CN" dirty="0"/>
          </a:p>
        </p:txBody>
      </p:sp>
      <p:pic>
        <p:nvPicPr>
          <p:cNvPr id="4" name="Picture 3">
            <a:extLst>
              <a:ext uri="{FF2B5EF4-FFF2-40B4-BE49-F238E27FC236}">
                <a16:creationId xmlns:a16="http://schemas.microsoft.com/office/drawing/2014/main" id="{E850BBE2-E956-DE35-E9D0-4ED29A2DB0AF}"/>
              </a:ext>
            </a:extLst>
          </p:cNvPr>
          <p:cNvPicPr>
            <a:picLocks noChangeAspect="1"/>
          </p:cNvPicPr>
          <p:nvPr/>
        </p:nvPicPr>
        <p:blipFill>
          <a:blip r:embed="rId2"/>
          <a:stretch>
            <a:fillRect/>
          </a:stretch>
        </p:blipFill>
        <p:spPr>
          <a:xfrm>
            <a:off x="1797423" y="2567630"/>
            <a:ext cx="7772400" cy="3408103"/>
          </a:xfrm>
          <a:prstGeom prst="rect">
            <a:avLst/>
          </a:prstGeom>
        </p:spPr>
      </p:pic>
    </p:spTree>
    <p:extLst>
      <p:ext uri="{BB962C8B-B14F-4D97-AF65-F5344CB8AC3E}">
        <p14:creationId xmlns:p14="http://schemas.microsoft.com/office/powerpoint/2010/main" val="162938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51CD8-207D-1C07-4E8B-63DC93E6E8DC}"/>
              </a:ext>
            </a:extLst>
          </p:cNvPr>
          <p:cNvSpPr>
            <a:spLocks noGrp="1"/>
          </p:cNvSpPr>
          <p:nvPr>
            <p:ph type="title"/>
          </p:nvPr>
        </p:nvSpPr>
        <p:spPr/>
        <p:txBody>
          <a:bodyPr/>
          <a:lstStyle/>
          <a:p>
            <a:r>
              <a:rPr lang="en-US" b="1" dirty="0"/>
              <a:t>Fine-tuning </a:t>
            </a:r>
            <a:r>
              <a:rPr lang="en-US" b="1" dirty="0" err="1"/>
              <a:t>efficace</a:t>
            </a:r>
            <a:r>
              <a:rPr lang="en-US" b="1" dirty="0"/>
              <a:t> </a:t>
            </a:r>
            <a:r>
              <a:rPr lang="en-US" b="1" dirty="0" err="1"/>
              <a:t>en</a:t>
            </a:r>
            <a:r>
              <a:rPr lang="en-US" b="1" dirty="0"/>
              <a:t> </a:t>
            </a:r>
            <a:r>
              <a:rPr lang="en-US" b="1" dirty="0" err="1"/>
              <a:t>termes</a:t>
            </a:r>
            <a:r>
              <a:rPr lang="en-US" b="1" dirty="0"/>
              <a:t> de </a:t>
            </a:r>
            <a:r>
              <a:rPr lang="en-US" b="1" dirty="0" err="1"/>
              <a:t>paramètres</a:t>
            </a:r>
            <a:endParaRPr lang="en-US" dirty="0"/>
          </a:p>
        </p:txBody>
      </p:sp>
      <p:sp>
        <p:nvSpPr>
          <p:cNvPr id="3" name="Content Placeholder 2">
            <a:extLst>
              <a:ext uri="{FF2B5EF4-FFF2-40B4-BE49-F238E27FC236}">
                <a16:creationId xmlns:a16="http://schemas.microsoft.com/office/drawing/2014/main" id="{6FFFD831-607B-F6A2-FD91-842A607693AB}"/>
              </a:ext>
            </a:extLst>
          </p:cNvPr>
          <p:cNvSpPr>
            <a:spLocks noGrp="1"/>
          </p:cNvSpPr>
          <p:nvPr>
            <p:ph idx="1"/>
          </p:nvPr>
        </p:nvSpPr>
        <p:spPr/>
        <p:txBody>
          <a:bodyPr/>
          <a:lstStyle/>
          <a:p>
            <a:pPr>
              <a:buFont typeface="Arial" panose="020B0604020202020204" pitchFamily="34" charset="0"/>
              <a:buChar char="•"/>
            </a:pPr>
            <a:r>
              <a:rPr lang="en-US" dirty="0"/>
              <a:t>Ne pas </a:t>
            </a:r>
            <a:r>
              <a:rPr lang="en-US" dirty="0" err="1"/>
              <a:t>ajuster</a:t>
            </a:r>
            <a:r>
              <a:rPr lang="en-US" dirty="0"/>
              <a:t> </a:t>
            </a:r>
            <a:r>
              <a:rPr lang="en-US" dirty="0" err="1"/>
              <a:t>tous</a:t>
            </a:r>
            <a:r>
              <a:rPr lang="en-US" dirty="0"/>
              <a:t> les </a:t>
            </a:r>
            <a:r>
              <a:rPr lang="en-US" dirty="0" err="1"/>
              <a:t>paramètres</a:t>
            </a:r>
            <a:r>
              <a:rPr lang="en-US" dirty="0"/>
              <a:t>, </a:t>
            </a:r>
            <a:r>
              <a:rPr lang="en-US" dirty="0" err="1"/>
              <a:t>mais</a:t>
            </a:r>
            <a:r>
              <a:rPr lang="en-US" dirty="0"/>
              <a:t> </a:t>
            </a:r>
            <a:r>
              <a:rPr lang="en-US" dirty="0" err="1"/>
              <a:t>seulement</a:t>
            </a:r>
            <a:r>
              <a:rPr lang="en-US" dirty="0"/>
              <a:t> </a:t>
            </a:r>
            <a:r>
              <a:rPr lang="en-US" dirty="0" err="1"/>
              <a:t>certains</a:t>
            </a:r>
            <a:endParaRPr lang="en-US" dirty="0"/>
          </a:p>
          <a:p>
            <a:pPr lvl="1"/>
            <a:endParaRPr lang="en-US" dirty="0"/>
          </a:p>
          <a:p>
            <a:pPr lvl="1"/>
            <a:r>
              <a:rPr lang="en-US" dirty="0"/>
              <a:t>Pr</a:t>
            </a:r>
            <a:r>
              <a:rPr lang="en-US" altLang="zh-CN" dirty="0"/>
              <a:t>ompt/prefix</a:t>
            </a:r>
            <a:r>
              <a:rPr lang="zh-CN" altLang="en-US" dirty="0"/>
              <a:t> </a:t>
            </a:r>
            <a:r>
              <a:rPr lang="en-US" altLang="zh-CN" dirty="0"/>
              <a:t>tuning</a:t>
            </a:r>
            <a:endParaRPr lang="en-CN" altLang="zh-CN" dirty="0"/>
          </a:p>
          <a:p>
            <a:pPr lvl="1"/>
            <a:endParaRPr lang="en-CN" altLang="zh-CN" dirty="0"/>
          </a:p>
          <a:p>
            <a:pPr lvl="1"/>
            <a:r>
              <a:rPr lang="en-US" altLang="zh-CN" dirty="0"/>
              <a:t>Adapters</a:t>
            </a:r>
            <a:r>
              <a:rPr lang="zh-CN" altLang="en-US" dirty="0"/>
              <a:t> </a:t>
            </a:r>
            <a:endParaRPr lang="en-CN" altLang="zh-CN" dirty="0"/>
          </a:p>
          <a:p>
            <a:pPr lvl="1"/>
            <a:endParaRPr lang="en-CN" altLang="zh-CN" dirty="0"/>
          </a:p>
          <a:p>
            <a:pPr lvl="1"/>
            <a:r>
              <a:rPr lang="en-US" altLang="zh-CN" dirty="0" err="1"/>
              <a:t>BitFit</a:t>
            </a:r>
            <a:endParaRPr lang="en-CN" altLang="zh-CN" dirty="0"/>
          </a:p>
          <a:p>
            <a:pPr lvl="1"/>
            <a:endParaRPr lang="en-CN" altLang="zh-CN" dirty="0"/>
          </a:p>
          <a:p>
            <a:pPr lvl="1"/>
            <a:r>
              <a:rPr lang="en-US" altLang="zh-CN" dirty="0" err="1"/>
              <a:t>LoRA</a:t>
            </a:r>
            <a:endParaRPr lang="en-US" altLang="zh-CN" dirty="0"/>
          </a:p>
        </p:txBody>
      </p:sp>
    </p:spTree>
    <p:extLst>
      <p:ext uri="{BB962C8B-B14F-4D97-AF65-F5344CB8AC3E}">
        <p14:creationId xmlns:p14="http://schemas.microsoft.com/office/powerpoint/2010/main" val="229054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7C6E7-C6D7-36B1-0743-84BA8D5434A2}"/>
              </a:ext>
            </a:extLst>
          </p:cNvPr>
          <p:cNvSpPr>
            <a:spLocks noGrp="1"/>
          </p:cNvSpPr>
          <p:nvPr>
            <p:ph type="title"/>
          </p:nvPr>
        </p:nvSpPr>
        <p:spPr/>
        <p:txBody>
          <a:bodyPr/>
          <a:lstStyle/>
          <a:p>
            <a:r>
              <a:rPr lang="en-US" dirty="0"/>
              <a:t>Fine-tuning </a:t>
            </a:r>
            <a:r>
              <a:rPr lang="en-US" dirty="0" err="1"/>
              <a:t>efficace</a:t>
            </a:r>
            <a:r>
              <a:rPr lang="en-US" altLang="zh-CN" dirty="0"/>
              <a:t>:</a:t>
            </a:r>
            <a:r>
              <a:rPr lang="zh-CN" altLang="en-US" dirty="0"/>
              <a:t> </a:t>
            </a:r>
            <a:r>
              <a:rPr lang="en-US" altLang="zh-CN" dirty="0"/>
              <a:t>LoRa</a:t>
            </a:r>
            <a:r>
              <a:rPr lang="zh-CN" altLang="en-US" dirty="0"/>
              <a:t> </a:t>
            </a:r>
            <a:r>
              <a:rPr lang="en-US" altLang="zh-CN" dirty="0"/>
              <a:t>(Hu</a:t>
            </a:r>
            <a:r>
              <a:rPr lang="zh-CN" altLang="en-US" dirty="0"/>
              <a:t> </a:t>
            </a:r>
            <a:r>
              <a:rPr lang="en-US" altLang="zh-CN" dirty="0"/>
              <a:t>et</a:t>
            </a:r>
            <a:r>
              <a:rPr lang="zh-CN" altLang="en-US" dirty="0"/>
              <a:t> </a:t>
            </a:r>
            <a:r>
              <a:rPr lang="en-US" altLang="zh-CN" dirty="0"/>
              <a:t>al.</a:t>
            </a:r>
            <a:r>
              <a:rPr lang="zh-CN" altLang="en-US" dirty="0"/>
              <a:t> </a:t>
            </a:r>
            <a:r>
              <a:rPr lang="en-US" altLang="zh-CN" dirty="0"/>
              <a:t>2021)</a:t>
            </a:r>
            <a:endParaRPr lang="en-CN" dirty="0"/>
          </a:p>
        </p:txBody>
      </p:sp>
      <p:sp>
        <p:nvSpPr>
          <p:cNvPr id="3" name="Content Placeholder 2">
            <a:extLst>
              <a:ext uri="{FF2B5EF4-FFF2-40B4-BE49-F238E27FC236}">
                <a16:creationId xmlns:a16="http://schemas.microsoft.com/office/drawing/2014/main" id="{82075CB0-8C10-DE54-808F-265EBC3DB924}"/>
              </a:ext>
            </a:extLst>
          </p:cNvPr>
          <p:cNvSpPr>
            <a:spLocks noGrp="1"/>
          </p:cNvSpPr>
          <p:nvPr>
            <p:ph idx="1"/>
          </p:nvPr>
        </p:nvSpPr>
        <p:spPr/>
        <p:txBody>
          <a:bodyPr/>
          <a:lstStyle/>
          <a:p>
            <a:endParaRPr lang="en-CN" dirty="0"/>
          </a:p>
        </p:txBody>
      </p:sp>
      <p:pic>
        <p:nvPicPr>
          <p:cNvPr id="4" name="Picture 3">
            <a:extLst>
              <a:ext uri="{FF2B5EF4-FFF2-40B4-BE49-F238E27FC236}">
                <a16:creationId xmlns:a16="http://schemas.microsoft.com/office/drawing/2014/main" id="{D4DFD89F-7678-A8E0-4D0E-1F8AF8BFD9E8}"/>
              </a:ext>
            </a:extLst>
          </p:cNvPr>
          <p:cNvPicPr>
            <a:picLocks noChangeAspect="1"/>
          </p:cNvPicPr>
          <p:nvPr/>
        </p:nvPicPr>
        <p:blipFill>
          <a:blip r:embed="rId2"/>
          <a:stretch>
            <a:fillRect/>
          </a:stretch>
        </p:blipFill>
        <p:spPr>
          <a:xfrm>
            <a:off x="2060388" y="2335780"/>
            <a:ext cx="7772400" cy="3331028"/>
          </a:xfrm>
          <a:prstGeom prst="rect">
            <a:avLst/>
          </a:prstGeom>
        </p:spPr>
      </p:pic>
    </p:spTree>
    <p:extLst>
      <p:ext uri="{BB962C8B-B14F-4D97-AF65-F5344CB8AC3E}">
        <p14:creationId xmlns:p14="http://schemas.microsoft.com/office/powerpoint/2010/main" val="8439797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5CCC8-80A3-22E2-742C-87E90FBD1770}"/>
              </a:ext>
            </a:extLst>
          </p:cNvPr>
          <p:cNvSpPr>
            <a:spLocks noGrp="1"/>
          </p:cNvSpPr>
          <p:nvPr>
            <p:ph type="title"/>
          </p:nvPr>
        </p:nvSpPr>
        <p:spPr/>
        <p:txBody>
          <a:bodyPr/>
          <a:lstStyle/>
          <a:p>
            <a:r>
              <a:rPr lang="en-US" b="1" dirty="0"/>
              <a:t>Fine-tuning de Llama 2 dans Google </a:t>
            </a:r>
            <a:r>
              <a:rPr lang="en-US" b="1" dirty="0" err="1"/>
              <a:t>Colab</a:t>
            </a:r>
            <a:endParaRPr lang="en-US" dirty="0"/>
          </a:p>
        </p:txBody>
      </p:sp>
      <p:sp>
        <p:nvSpPr>
          <p:cNvPr id="3" name="Content Placeholder 2">
            <a:extLst>
              <a:ext uri="{FF2B5EF4-FFF2-40B4-BE49-F238E27FC236}">
                <a16:creationId xmlns:a16="http://schemas.microsoft.com/office/drawing/2014/main" id="{3073BC3F-EEAB-2BCB-DAE6-E19A37459905}"/>
              </a:ext>
            </a:extLst>
          </p:cNvPr>
          <p:cNvSpPr>
            <a:spLocks noGrp="1"/>
          </p:cNvSpPr>
          <p:nvPr>
            <p:ph idx="1"/>
          </p:nvPr>
        </p:nvSpPr>
        <p:spPr/>
        <p:txBody>
          <a:bodyPr/>
          <a:lstStyle/>
          <a:p>
            <a:r>
              <a:rPr lang="en-US" dirty="0">
                <a:hlinkClick r:id="rId2"/>
              </a:rPr>
              <a:t>https://colab.research.google.com/drive/1wbPpB3fY9YRzebrZq6WkP5HxMuHMQR72?usp=sharing</a:t>
            </a:r>
            <a:endParaRPr lang="en-US" dirty="0"/>
          </a:p>
          <a:p>
            <a:endParaRPr lang="en-CN" dirty="0"/>
          </a:p>
        </p:txBody>
      </p:sp>
    </p:spTree>
    <p:extLst>
      <p:ext uri="{BB962C8B-B14F-4D97-AF65-F5344CB8AC3E}">
        <p14:creationId xmlns:p14="http://schemas.microsoft.com/office/powerpoint/2010/main" val="34509765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6887</TotalTime>
  <Words>263</Words>
  <Application>Microsoft Macintosh PowerPoint</Application>
  <PresentationFormat>Widescreen</PresentationFormat>
  <Paragraphs>39</Paragraphs>
  <Slides>11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Large Language Models</vt:lpstr>
      <vt:lpstr>Aperçu de l'entraînement des LLMs</vt:lpstr>
      <vt:lpstr>Plan</vt:lpstr>
      <vt:lpstr>Apprentissage Multi-tâches Standard</vt:lpstr>
      <vt:lpstr>Pre-train and Fine-tune Framework</vt:lpstr>
      <vt:lpstr>Full Fine-tuning</vt:lpstr>
      <vt:lpstr>Fine-tuning efficace en termes de paramètres</vt:lpstr>
      <vt:lpstr>Fine-tuning efficace: LoRa (Hu et al. 2021)</vt:lpstr>
      <vt:lpstr>Fine-tuning de Llama 2 dans Google Colab</vt:lpstr>
      <vt:lpstr>Prompting</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Understanding</dc:title>
  <dc:creator>Tang Jian</dc:creator>
  <cp:lastModifiedBy>Jian Tang</cp:lastModifiedBy>
  <cp:revision>36</cp:revision>
  <cp:lastPrinted>2022-03-10T04:22:17Z</cp:lastPrinted>
  <dcterms:created xsi:type="dcterms:W3CDTF">2020-03-11T00:30:07Z</dcterms:created>
  <dcterms:modified xsi:type="dcterms:W3CDTF">2024-10-25T03:00:28Z</dcterms:modified>
</cp:coreProperties>
</file>